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34"/>
  </p:notesMasterIdLst>
  <p:handoutMasterIdLst>
    <p:handoutMasterId r:id="rId35"/>
  </p:handoutMasterIdLst>
  <p:sldIdLst>
    <p:sldId id="306" r:id="rId5"/>
    <p:sldId id="307" r:id="rId6"/>
    <p:sldId id="308" r:id="rId7"/>
    <p:sldId id="309" r:id="rId8"/>
    <p:sldId id="315" r:id="rId9"/>
    <p:sldId id="316" r:id="rId10"/>
    <p:sldId id="320" r:id="rId11"/>
    <p:sldId id="294" r:id="rId12"/>
    <p:sldId id="318" r:id="rId13"/>
    <p:sldId id="319" r:id="rId14"/>
    <p:sldId id="317" r:id="rId15"/>
    <p:sldId id="295" r:id="rId16"/>
    <p:sldId id="314" r:id="rId17"/>
    <p:sldId id="331" r:id="rId18"/>
    <p:sldId id="330" r:id="rId19"/>
    <p:sldId id="332" r:id="rId20"/>
    <p:sldId id="333" r:id="rId21"/>
    <p:sldId id="334" r:id="rId22"/>
    <p:sldId id="335" r:id="rId23"/>
    <p:sldId id="303" r:id="rId24"/>
    <p:sldId id="336" r:id="rId25"/>
    <p:sldId id="337" r:id="rId26"/>
    <p:sldId id="338" r:id="rId27"/>
    <p:sldId id="339" r:id="rId28"/>
    <p:sldId id="341" r:id="rId29"/>
    <p:sldId id="340" r:id="rId30"/>
    <p:sldId id="323" r:id="rId31"/>
    <p:sldId id="311" r:id="rId32"/>
    <p:sldId id="312" r:id="rId33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C4D4"/>
    <a:srgbClr val="EEA3C3"/>
    <a:srgbClr val="E8B687"/>
    <a:srgbClr val="D4C8F2"/>
    <a:srgbClr val="9DC7ED"/>
    <a:srgbClr val="6974E2"/>
    <a:srgbClr val="CF6300"/>
    <a:srgbClr val="18A0DC"/>
    <a:srgbClr val="00A674"/>
    <a:srgbClr val="ABCB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74-4FBB-8267-A07818BB38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74-4FBB-8267-A07818BB381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74-4FBB-8267-A07818BB3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8544223"/>
        <c:axId val="1196036207"/>
      </c:barChart>
      <c:catAx>
        <c:axId val="1228544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de-D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6036207"/>
        <c:crosses val="autoZero"/>
        <c:auto val="1"/>
        <c:lblAlgn val="ctr"/>
        <c:lblOffset val="100"/>
        <c:noMultiLvlLbl val="0"/>
      </c:catAx>
      <c:valAx>
        <c:axId val="1196036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de-D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8544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de-DE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de-DE" noProof="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 rtlCol="0"/>
        <a:lstStyle/>
        <a:p>
          <a:pPr rtl="0"/>
          <a:r>
            <a:rPr lang="en-GB" b="0" i="0" dirty="0"/>
            <a:t>Product Differentiation</a:t>
          </a:r>
          <a:endParaRPr lang="de-DE" noProof="0" dirty="0"/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de-DE" noProof="0" dirty="0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de-DE" noProof="0" dirty="0"/>
        </a:p>
      </dgm:t>
    </dgm:pt>
    <dgm:pt modelId="{349299C9-846E-4827-813A-349CCCE20782}">
      <dgm:prSet phldrT="[Text]"/>
      <dgm:spPr/>
      <dgm:t>
        <a:bodyPr rtlCol="0"/>
        <a:lstStyle/>
        <a:p>
          <a:pPr rtl="0"/>
          <a:r>
            <a:rPr lang="de-DE" b="0" i="0" u="none" noProof="0" dirty="0"/>
            <a:t>Um eine Präsentation zu starten, wechseln Sie zur Registerkarte „Diashow“ und wählen Sie „Von Anfang an“ aus.</a:t>
          </a:r>
          <a:endParaRPr lang="de-DE" noProof="0" dirty="0"/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de-DE" noProof="0" dirty="0"/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de-DE" noProof="0" dirty="0"/>
        </a:p>
      </dgm:t>
    </dgm:pt>
    <dgm:pt modelId="{D07AD3FD-84FF-467E-9693-752776549C61}">
      <dgm:prSet phldrT="[Text]"/>
      <dgm:spPr>
        <a:solidFill>
          <a:schemeClr val="accent6"/>
        </a:solidFill>
        <a:ln>
          <a:solidFill>
            <a:schemeClr val="accent6"/>
          </a:solidFill>
        </a:ln>
      </dgm:spPr>
      <dgm:t>
        <a:bodyPr rtlCol="0"/>
        <a:lstStyle/>
        <a:p>
          <a:pPr rtl="0"/>
          <a:r>
            <a:rPr lang="en-GB" b="0" i="0" dirty="0"/>
            <a:t>Market Expansion </a:t>
          </a:r>
          <a:endParaRPr lang="de-DE" noProof="0" dirty="0"/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de-DE" noProof="0" dirty="0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de-DE" noProof="0" dirty="0"/>
        </a:p>
      </dgm:t>
    </dgm:pt>
    <dgm:pt modelId="{5D70EFF5-8B31-4A1F-AE44-51E4CF0013EB}">
      <dgm:prSet phldrT="[Text]"/>
      <dgm:spPr/>
      <dgm:t>
        <a:bodyPr rtlCol="0"/>
        <a:lstStyle/>
        <a:p>
          <a:pPr rtl="0"/>
          <a:r>
            <a:rPr lang="de-DE" b="0" i="0" u="none" noProof="0" dirty="0"/>
            <a:t>Um die Referentenansicht anzuzeigen, wählen Sie in der Diashow-Ansicht in der Steuerleiste unten links die drei Punkte aus, und klicken Sie dann auf „Referentenansicht anzeigen“. </a:t>
          </a:r>
          <a:endParaRPr lang="de-DE" noProof="0" dirty="0"/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de-DE" noProof="0" dirty="0"/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de-DE" noProof="0" dirty="0"/>
        </a:p>
      </dgm:t>
    </dgm:pt>
    <dgm:pt modelId="{D71FC021-6A65-44D1-95B9-0E6C89079866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 rtlCol="0"/>
        <a:lstStyle/>
        <a:p>
          <a:pPr rtl="0"/>
          <a:r>
            <a:rPr lang="en-GB" b="0" i="0" dirty="0"/>
            <a:t>Online Retailing</a:t>
          </a:r>
          <a:endParaRPr lang="de-DE" noProof="0" dirty="0"/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de-DE" noProof="0" dirty="0"/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de-DE" noProof="0" dirty="0"/>
        </a:p>
      </dgm:t>
    </dgm:pt>
    <dgm:pt modelId="{4A6BB192-9983-4F48-BBC5-6E384EED7EC5}">
      <dgm:prSet phldrT="[Text]"/>
      <dgm:spPr/>
      <dgm:t>
        <a:bodyPr rtlCol="0"/>
        <a:lstStyle/>
        <a:p>
          <a:pPr rtl="0"/>
          <a:r>
            <a:rPr lang="de-DE" b="0" i="0" u="none" noProof="0" dirty="0"/>
            <a:t>Während Ihrer Präsentation sind die Sprechernotizen auf Ihrem Monitor sichtbar, für das Publikum jedoch nicht sichtbar. </a:t>
          </a:r>
          <a:endParaRPr lang="de-DE" noProof="0" dirty="0"/>
        </a:p>
      </dgm:t>
    </dgm:pt>
    <dgm:pt modelId="{230A6E4A-6CED-4DC0-AEFE-6859FE07B658}" type="parTrans" cxnId="{E3115EEA-DE9C-4F06-B8B3-BEB263D5F2B1}">
      <dgm:prSet/>
      <dgm:spPr/>
      <dgm:t>
        <a:bodyPr rtlCol="0"/>
        <a:lstStyle/>
        <a:p>
          <a:pPr rtl="0"/>
          <a:endParaRPr lang="de-DE" noProof="0" dirty="0"/>
        </a:p>
      </dgm:t>
    </dgm:pt>
    <dgm:pt modelId="{0B568EC2-5D2A-4B00-8047-B7832F245B44}" type="sibTrans" cxnId="{E3115EEA-DE9C-4F06-B8B3-BEB263D5F2B1}">
      <dgm:prSet/>
      <dgm:spPr/>
      <dgm:t>
        <a:bodyPr rtlCol="0"/>
        <a:lstStyle/>
        <a:p>
          <a:pPr rtl="0"/>
          <a:endParaRPr lang="de-DE" noProof="0" dirty="0"/>
        </a:p>
      </dgm:t>
    </dgm:pt>
    <dgm:pt modelId="{5EDA317F-AB2E-47DE-BA46-16FA60C3C561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 rtlCol="0"/>
        <a:lstStyle/>
        <a:p>
          <a:pPr rtl="0"/>
          <a:r>
            <a:rPr lang="en-GB" b="0" i="0" dirty="0"/>
            <a:t>Brand Building</a:t>
          </a:r>
          <a:endParaRPr lang="de-DE" noProof="0" dirty="0"/>
        </a:p>
      </dgm:t>
    </dgm:pt>
    <dgm:pt modelId="{775EBB35-E8CF-4A14-B0A8-45A53D65E711}" type="parTrans" cxnId="{7B8F902E-4BA3-41AA-9991-54805A6B93DE}">
      <dgm:prSet/>
      <dgm:spPr/>
      <dgm:t>
        <a:bodyPr rtlCol="0"/>
        <a:lstStyle/>
        <a:p>
          <a:pPr rtl="0"/>
          <a:endParaRPr lang="de-DE" noProof="0" dirty="0"/>
        </a:p>
      </dgm:t>
    </dgm:pt>
    <dgm:pt modelId="{A75B061E-69EA-487C-8330-1430DA0F139D}" type="sibTrans" cxnId="{7B8F902E-4BA3-41AA-9991-54805A6B93DE}">
      <dgm:prSet/>
      <dgm:spPr/>
      <dgm:t>
        <a:bodyPr rtlCol="0"/>
        <a:lstStyle/>
        <a:p>
          <a:pPr rtl="0"/>
          <a:endParaRPr lang="de-DE" noProof="0" dirty="0"/>
        </a:p>
      </dgm:t>
    </dgm:pt>
    <dgm:pt modelId="{F757DBC8-3670-4122-937A-47DB91C0F3FE}">
      <dgm:prSet phldrT="[Text]"/>
      <dgm:spPr/>
      <dgm:t>
        <a:bodyPr rtlCol="0"/>
        <a:lstStyle/>
        <a:p>
          <a:pPr rtl="0"/>
          <a:r>
            <a:rPr lang="de-DE" b="0" i="0" u="none" noProof="0" dirty="0"/>
            <a:t>Der Notizenbereich ist ein Feld, das unter jeder Folie angezeigt wird. Tippen Sie darauf, um Notizen hinzuzufügen. </a:t>
          </a:r>
          <a:endParaRPr lang="de-DE" noProof="0" dirty="0"/>
        </a:p>
      </dgm:t>
    </dgm:pt>
    <dgm:pt modelId="{8F483F27-8D97-48E5-9210-1B448F1CE277}" type="parTrans" cxnId="{8A3D4B73-3658-4A4C-9DFE-F59E22A79482}">
      <dgm:prSet/>
      <dgm:spPr/>
      <dgm:t>
        <a:bodyPr rtlCol="0"/>
        <a:lstStyle/>
        <a:p>
          <a:pPr rtl="0"/>
          <a:endParaRPr lang="de-DE" noProof="0" dirty="0"/>
        </a:p>
      </dgm:t>
    </dgm:pt>
    <dgm:pt modelId="{A46A41DD-2CA4-4800-8F85-546ABB24ED07}" type="sibTrans" cxnId="{8A3D4B73-3658-4A4C-9DFE-F59E22A79482}">
      <dgm:prSet/>
      <dgm:spPr/>
      <dgm:t>
        <a:bodyPr rtlCol="0"/>
        <a:lstStyle/>
        <a:p>
          <a:pPr rtl="0"/>
          <a:endParaRPr lang="de-DE" noProof="0" dirty="0"/>
        </a:p>
      </dgm:t>
    </dgm:pt>
    <dgm:pt modelId="{7B2FF309-5120-45E2-ACC8-F8FAA9DBDA55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 rtlCol="0"/>
        <a:lstStyle/>
        <a:p>
          <a:pPr rtl="0"/>
          <a:r>
            <a:rPr lang="en-GB" b="0" i="0" dirty="0"/>
            <a:t>Distribution Partnerships</a:t>
          </a:r>
          <a:endParaRPr lang="de-DE" noProof="0" dirty="0"/>
        </a:p>
      </dgm:t>
    </dgm:pt>
    <dgm:pt modelId="{2CF5AF8A-5687-489A-9838-EDDBB760D421}" type="parTrans" cxnId="{D35DB9DA-961B-46CD-BB14-44CD766D8CB7}">
      <dgm:prSet/>
      <dgm:spPr/>
      <dgm:t>
        <a:bodyPr rtlCol="0"/>
        <a:lstStyle/>
        <a:p>
          <a:pPr rtl="0"/>
          <a:endParaRPr lang="de-DE" noProof="0" dirty="0"/>
        </a:p>
      </dgm:t>
    </dgm:pt>
    <dgm:pt modelId="{D5CAA101-B828-45D7-965B-F77CD6FBA109}" type="sibTrans" cxnId="{D35DB9DA-961B-46CD-BB14-44CD766D8CB7}">
      <dgm:prSet/>
      <dgm:spPr/>
      <dgm:t>
        <a:bodyPr rtlCol="0"/>
        <a:lstStyle/>
        <a:p>
          <a:pPr rtl="0"/>
          <a:endParaRPr lang="de-DE" noProof="0" dirty="0"/>
        </a:p>
      </dgm:t>
    </dgm:pt>
    <dgm:pt modelId="{EE155DB2-6788-4019-961C-F8B89C275CE8}">
      <dgm:prSet phldrT="[Text]"/>
      <dgm:spPr/>
      <dgm:t>
        <a:bodyPr rtlCol="0"/>
        <a:lstStyle/>
        <a:p>
          <a:pPr rtl="0"/>
          <a:r>
            <a:rPr lang="de-DE" b="0" i="0" u="none" noProof="0" dirty="0"/>
            <a:t>Wenn der Notizenbereich nicht angezeigt wird oder vollständig minimiert ist, klicken Sie in der Taskleiste unten im PowerPoint-Fenster auf „Notizen“. </a:t>
          </a:r>
          <a:endParaRPr lang="de-DE" noProof="0" dirty="0"/>
        </a:p>
      </dgm:t>
    </dgm:pt>
    <dgm:pt modelId="{8395B9D5-FF39-4045-8569-9C13F11FB1E5}" type="parTrans" cxnId="{E3D274C7-DB39-45B8-B18F-742495FE5026}">
      <dgm:prSet/>
      <dgm:spPr/>
      <dgm:t>
        <a:bodyPr rtlCol="0"/>
        <a:lstStyle/>
        <a:p>
          <a:pPr rtl="0"/>
          <a:endParaRPr lang="de-DE" noProof="0" dirty="0"/>
        </a:p>
      </dgm:t>
    </dgm:pt>
    <dgm:pt modelId="{F94C628D-62C1-4AF5-B102-2A2AA7FD22DE}" type="sibTrans" cxnId="{E3D274C7-DB39-45B8-B18F-742495FE5026}">
      <dgm:prSet/>
      <dgm:spPr/>
      <dgm:t>
        <a:bodyPr rtlCol="0"/>
        <a:lstStyle/>
        <a:p>
          <a:pPr rtl="0"/>
          <a:endParaRPr lang="de-DE" noProof="0" dirty="0"/>
        </a:p>
      </dgm:t>
    </dgm:pt>
    <dgm:pt modelId="{D57A367E-E705-4931-B485-7317381C4026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GB" b="0" i="0" dirty="0"/>
            <a:t>Product Expansion</a:t>
          </a:r>
          <a:endParaRPr lang="en-GB" dirty="0"/>
        </a:p>
      </dgm:t>
    </dgm:pt>
    <dgm:pt modelId="{7C8CB5FC-222C-439C-A69C-0D3A83B0A8B9}" type="parTrans" cxnId="{1D449DA6-E3BD-45F3-85C3-63AB7CB622E9}">
      <dgm:prSet/>
      <dgm:spPr/>
      <dgm:t>
        <a:bodyPr/>
        <a:lstStyle/>
        <a:p>
          <a:endParaRPr lang="en-GB"/>
        </a:p>
      </dgm:t>
    </dgm:pt>
    <dgm:pt modelId="{18DE7058-18C1-44CA-9F1C-BBC337A0ABBB}" type="sibTrans" cxnId="{1D449DA6-E3BD-45F3-85C3-63AB7CB622E9}">
      <dgm:prSet/>
      <dgm:spPr/>
      <dgm:t>
        <a:bodyPr/>
        <a:lstStyle/>
        <a:p>
          <a:endParaRPr lang="en-GB"/>
        </a:p>
      </dgm:t>
    </dgm:pt>
    <dgm:pt modelId="{CE4E92E1-F045-4036-A290-8F6DC7BF7CC9}">
      <dgm:prSet/>
      <dgm:spPr>
        <a:noFill/>
        <a:ln>
          <a:noFill/>
        </a:ln>
      </dgm:spPr>
      <dgm:t>
        <a:bodyPr/>
        <a:lstStyle/>
        <a:p>
          <a:r>
            <a:rPr lang="de-DE" dirty="0" err="1"/>
            <a:t>sdasdasdfsdfsdfsdfxcv</a:t>
          </a:r>
          <a:endParaRPr lang="en-GB" dirty="0"/>
        </a:p>
      </dgm:t>
    </dgm:pt>
    <dgm:pt modelId="{8DAE3D81-88F0-44B8-B061-A7B9CD7DC38C}" type="parTrans" cxnId="{3F519592-67B5-4D22-B0B0-4117582AD690}">
      <dgm:prSet/>
      <dgm:spPr/>
      <dgm:t>
        <a:bodyPr/>
        <a:lstStyle/>
        <a:p>
          <a:endParaRPr lang="en-GB"/>
        </a:p>
      </dgm:t>
    </dgm:pt>
    <dgm:pt modelId="{B81744BB-5216-4642-A828-6122F0115C08}" type="sibTrans" cxnId="{3F519592-67B5-4D22-B0B0-4117582AD690}">
      <dgm:prSet/>
      <dgm:spPr/>
      <dgm:t>
        <a:bodyPr/>
        <a:lstStyle/>
        <a:p>
          <a:endParaRPr lang="en-GB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6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6">
        <dgm:presLayoutVars>
          <dgm:chMax val="0"/>
          <dgm:chPref val="0"/>
        </dgm:presLayoutVars>
      </dgm:prSet>
      <dgm:spPr>
        <a:ln>
          <a:solidFill>
            <a:schemeClr val="accent6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6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6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6">
        <dgm:presLayoutVars>
          <dgm:chMax val="0"/>
          <dgm:chPref val="0"/>
        </dgm:presLayoutVars>
      </dgm:prSet>
      <dgm:spPr>
        <a:solidFill>
          <a:schemeClr val="accent3"/>
        </a:solidFill>
        <a:ln>
          <a:solidFill>
            <a:schemeClr val="accent3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  <dgm:pt modelId="{F9DE690E-431B-49BD-9E93-B23D8AE20485}" type="pres">
      <dgm:prSet presAssocID="{D5CAA101-B828-45D7-965B-F77CD6FBA109}" presName="space" presStyleCnt="0"/>
      <dgm:spPr/>
    </dgm:pt>
    <dgm:pt modelId="{39D7D56F-2EC2-4661-93BB-46539C874688}" type="pres">
      <dgm:prSet presAssocID="{D57A367E-E705-4931-B485-7317381C4026}" presName="composite" presStyleCnt="0"/>
      <dgm:spPr/>
    </dgm:pt>
    <dgm:pt modelId="{0DD1C94E-0BDA-48AC-B2A7-760BB377AC40}" type="pres">
      <dgm:prSet presAssocID="{D57A367E-E705-4931-B485-7317381C4026}" presName="L" presStyleLbl="solidFgAcc1" presStyleIdx="5" presStyleCnt="6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D6CB6B3A-55F0-42C6-AFC9-3655A67EBD82}" type="pres">
      <dgm:prSet presAssocID="{D57A367E-E705-4931-B485-7317381C4026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A8F32B9C-B4AA-4FB5-BDCC-E114815CDEBA}" type="pres">
      <dgm:prSet presAssocID="{D57A367E-E705-4931-B485-7317381C4026}" presName="desTx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BEDCE226-8396-4878-8FAB-EFBA89597F00}" type="pres">
      <dgm:prSet presAssocID="{D57A367E-E705-4931-B485-7317381C4026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F5A7A062-FA53-4976-B49E-235CE658F38A}" type="presOf" srcId="{EE155DB2-6788-4019-961C-F8B89C275CE8}" destId="{B73D2BBA-574C-491E-A31C-8B6EA5CC871A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3F519592-67B5-4D22-B0B0-4117582AD690}" srcId="{D57A367E-E705-4931-B485-7317381C4026}" destId="{CE4E92E1-F045-4036-A290-8F6DC7BF7CC9}" srcOrd="0" destOrd="0" parTransId="{8DAE3D81-88F0-44B8-B061-A7B9CD7DC38C}" sibTransId="{B81744BB-5216-4642-A828-6122F0115C08}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1D449DA6-E3BD-45F3-85C3-63AB7CB622E9}" srcId="{55C0B14E-AEA6-48D3-A387-ED4A3A3BF840}" destId="{D57A367E-E705-4931-B485-7317381C4026}" srcOrd="5" destOrd="0" parTransId="{7C8CB5FC-222C-439C-A69C-0D3A83B0A8B9}" sibTransId="{18DE7058-18C1-44CA-9F1C-BBC337A0ABBB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33ED27CF-8EB1-429C-9D61-40FD21007673}" type="presOf" srcId="{D57A367E-E705-4931-B485-7317381C4026}" destId="{D6CB6B3A-55F0-42C6-AFC9-3655A67EBD82}" srcOrd="0" destOrd="0" presId="urn:microsoft.com/office/officeart/2016/7/layout/AccentHomeChevronProcess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05A2C7E0-8D2D-4661-9116-0940487D0A1E}" type="presOf" srcId="{CE4E92E1-F045-4036-A290-8F6DC7BF7CC9}" destId="{A8F32B9C-B4AA-4FB5-BDCC-E114815CDEBA}" srcOrd="0" destOrd="0" presId="urn:microsoft.com/office/officeart/2016/7/layout/AccentHomeChevronProcess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  <dgm:cxn modelId="{A024021B-BE91-4535-AF29-C940B7335C1D}" type="presParOf" srcId="{594BF422-752C-42F3-A230-3D0E6AE9A886}" destId="{F9DE690E-431B-49BD-9E93-B23D8AE20485}" srcOrd="9" destOrd="0" presId="urn:microsoft.com/office/officeart/2016/7/layout/AccentHomeChevronProcess"/>
    <dgm:cxn modelId="{47D6CEB1-5AA2-4D79-BF5F-3B2ACDEE7D91}" type="presParOf" srcId="{594BF422-752C-42F3-A230-3D0E6AE9A886}" destId="{39D7D56F-2EC2-4661-93BB-46539C874688}" srcOrd="10" destOrd="0" presId="urn:microsoft.com/office/officeart/2016/7/layout/AccentHomeChevronProcess"/>
    <dgm:cxn modelId="{0B776C19-719B-45EE-B041-D20892F331D9}" type="presParOf" srcId="{39D7D56F-2EC2-4661-93BB-46539C874688}" destId="{0DD1C94E-0BDA-48AC-B2A7-760BB377AC40}" srcOrd="0" destOrd="0" presId="urn:microsoft.com/office/officeart/2016/7/layout/AccentHomeChevronProcess"/>
    <dgm:cxn modelId="{E2F320E2-B8DF-43DC-9896-C0DB228071C6}" type="presParOf" srcId="{39D7D56F-2EC2-4661-93BB-46539C874688}" destId="{D6CB6B3A-55F0-42C6-AFC9-3655A67EBD82}" srcOrd="1" destOrd="0" presId="urn:microsoft.com/office/officeart/2016/7/layout/AccentHomeChevronProcess"/>
    <dgm:cxn modelId="{E3E87D03-CA50-4629-B08D-92E63343A671}" type="presParOf" srcId="{39D7D56F-2EC2-4661-93BB-46539C874688}" destId="{A8F32B9C-B4AA-4FB5-BDCC-E114815CDEBA}" srcOrd="2" destOrd="0" presId="urn:microsoft.com/office/officeart/2016/7/layout/AccentHomeChevronProcess"/>
    <dgm:cxn modelId="{5AE7E072-404E-487A-95A0-9814C588054A}" type="presParOf" srcId="{39D7D56F-2EC2-4661-93BB-46539C874688}" destId="{BEDCE226-8396-4878-8FAB-EFBA89597F00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23113" y="1809452"/>
          <a:ext cx="1988820" cy="1377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2418" y="2872740"/>
          <a:ext cx="1721941" cy="662940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rtlCol="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Product Differentiation</a:t>
          </a:r>
          <a:endParaRPr lang="de-DE" sz="1300" kern="1200" noProof="0" dirty="0"/>
        </a:p>
      </dsp:txBody>
      <dsp:txXfrm>
        <a:off x="2418" y="2872740"/>
        <a:ext cx="1639074" cy="662940"/>
      </dsp:txXfrm>
    </dsp:sp>
    <dsp:sp modelId="{810D7AA7-A541-4507-BE7F-36CCF210089F}">
      <dsp:nvSpPr>
        <dsp:cNvPr id="0" name=""/>
        <dsp:cNvSpPr/>
      </dsp:nvSpPr>
      <dsp:spPr>
        <a:xfrm>
          <a:off x="140173" y="966573"/>
          <a:ext cx="1398216" cy="182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0" i="0" u="none" kern="1200" noProof="0" dirty="0"/>
            <a:t>Um eine Präsentation zu starten, wechseln Sie zur Registerkarte „Diashow“ und wählen Sie „Von Anfang an“ aus.</a:t>
          </a:r>
          <a:endParaRPr lang="de-DE" sz="1100" kern="1200" noProof="0" dirty="0"/>
        </a:p>
      </dsp:txBody>
      <dsp:txXfrm>
        <a:off x="140173" y="966573"/>
        <a:ext cx="1398216" cy="1823513"/>
      </dsp:txXfrm>
    </dsp:sp>
    <dsp:sp modelId="{E41E7729-FD3F-426D-804C-45BD60BD762D}">
      <dsp:nvSpPr>
        <dsp:cNvPr id="0" name=""/>
        <dsp:cNvSpPr/>
      </dsp:nvSpPr>
      <dsp:spPr>
        <a:xfrm rot="5400000">
          <a:off x="712730" y="1809452"/>
          <a:ext cx="1988820" cy="1377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638262" y="2872740"/>
          <a:ext cx="1721941" cy="662940"/>
        </a:xfrm>
        <a:prstGeom prst="chevron">
          <a:avLst>
            <a:gd name="adj" fmla="val 25000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rtlCol="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Market Expansion </a:t>
          </a:r>
          <a:endParaRPr lang="de-DE" sz="1300" kern="1200" noProof="0" dirty="0"/>
        </a:p>
      </dsp:txBody>
      <dsp:txXfrm>
        <a:off x="1803997" y="2872740"/>
        <a:ext cx="1390471" cy="662940"/>
      </dsp:txXfrm>
    </dsp:sp>
    <dsp:sp modelId="{5E07F9E4-149C-4A89-848F-4ABDD305F0C5}">
      <dsp:nvSpPr>
        <dsp:cNvPr id="0" name=""/>
        <dsp:cNvSpPr/>
      </dsp:nvSpPr>
      <dsp:spPr>
        <a:xfrm>
          <a:off x="1776018" y="966573"/>
          <a:ext cx="1398216" cy="1430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0" i="0" u="none" kern="1200" noProof="0" dirty="0"/>
            <a:t>Um die Referentenansicht anzuzeigen, wählen Sie in der Diashow-Ansicht in der Steuerleiste unten links die drei Punkte aus, und klicken Sie dann auf „Referentenansicht anzeigen“. </a:t>
          </a:r>
          <a:endParaRPr lang="de-DE" sz="1100" kern="1200" noProof="0" dirty="0"/>
        </a:p>
      </dsp:txBody>
      <dsp:txXfrm>
        <a:off x="1776018" y="966573"/>
        <a:ext cx="1398216" cy="1430678"/>
      </dsp:txXfrm>
    </dsp:sp>
    <dsp:sp modelId="{473F2067-7126-4D56-A328-5A8CFD3D8D52}">
      <dsp:nvSpPr>
        <dsp:cNvPr id="0" name=""/>
        <dsp:cNvSpPr/>
      </dsp:nvSpPr>
      <dsp:spPr>
        <a:xfrm rot="5400000">
          <a:off x="2348574" y="1809452"/>
          <a:ext cx="1988820" cy="1377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274107" y="2872740"/>
          <a:ext cx="1721941" cy="662940"/>
        </a:xfrm>
        <a:prstGeom prst="chevron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rtlCol="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Online Retailing</a:t>
          </a:r>
          <a:endParaRPr lang="de-DE" sz="1300" kern="1200" noProof="0" dirty="0"/>
        </a:p>
      </dsp:txBody>
      <dsp:txXfrm>
        <a:off x="3439842" y="2872740"/>
        <a:ext cx="1390471" cy="662940"/>
      </dsp:txXfrm>
    </dsp:sp>
    <dsp:sp modelId="{FD7B29F2-0D66-4B4B-BC8A-82DA23575305}">
      <dsp:nvSpPr>
        <dsp:cNvPr id="0" name=""/>
        <dsp:cNvSpPr/>
      </dsp:nvSpPr>
      <dsp:spPr>
        <a:xfrm>
          <a:off x="3411862" y="966573"/>
          <a:ext cx="1398216" cy="1430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0" i="0" u="none" kern="1200" noProof="0" dirty="0"/>
            <a:t>Während Ihrer Präsentation sind die Sprechernotizen auf Ihrem Monitor sichtbar, für das Publikum jedoch nicht sichtbar. </a:t>
          </a:r>
          <a:endParaRPr lang="de-DE" sz="1100" kern="1200" noProof="0" dirty="0"/>
        </a:p>
      </dsp:txBody>
      <dsp:txXfrm>
        <a:off x="3411862" y="966573"/>
        <a:ext cx="1398216" cy="1430678"/>
      </dsp:txXfrm>
    </dsp:sp>
    <dsp:sp modelId="{2377F551-4CF6-4656-B644-60A7FC1B0F64}">
      <dsp:nvSpPr>
        <dsp:cNvPr id="0" name=""/>
        <dsp:cNvSpPr/>
      </dsp:nvSpPr>
      <dsp:spPr>
        <a:xfrm rot="5400000">
          <a:off x="3984419" y="1809452"/>
          <a:ext cx="1988820" cy="1377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4909951" y="2872740"/>
          <a:ext cx="1721941" cy="662940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rtlCol="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Brand Building</a:t>
          </a:r>
          <a:endParaRPr lang="de-DE" sz="1300" kern="1200" noProof="0" dirty="0"/>
        </a:p>
      </dsp:txBody>
      <dsp:txXfrm>
        <a:off x="5075686" y="2872740"/>
        <a:ext cx="1390471" cy="662940"/>
      </dsp:txXfrm>
    </dsp:sp>
    <dsp:sp modelId="{1F1B09A6-DA7E-41D1-B8A6-E3B6E775E5C1}">
      <dsp:nvSpPr>
        <dsp:cNvPr id="0" name=""/>
        <dsp:cNvSpPr/>
      </dsp:nvSpPr>
      <dsp:spPr>
        <a:xfrm>
          <a:off x="5047706" y="966573"/>
          <a:ext cx="1398216" cy="1430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0" i="0" u="none" kern="1200" noProof="0" dirty="0"/>
            <a:t>Der Notizenbereich ist ein Feld, das unter jeder Folie angezeigt wird. Tippen Sie darauf, um Notizen hinzuzufügen. </a:t>
          </a:r>
          <a:endParaRPr lang="de-DE" sz="1100" kern="1200" noProof="0" dirty="0"/>
        </a:p>
      </dsp:txBody>
      <dsp:txXfrm>
        <a:off x="5047706" y="966573"/>
        <a:ext cx="1398216" cy="1430678"/>
      </dsp:txXfrm>
    </dsp:sp>
    <dsp:sp modelId="{E2C584B7-5B6E-4F6E-A7B8-E679FEF7BC4D}">
      <dsp:nvSpPr>
        <dsp:cNvPr id="0" name=""/>
        <dsp:cNvSpPr/>
      </dsp:nvSpPr>
      <dsp:spPr>
        <a:xfrm rot="5400000">
          <a:off x="5620263" y="1809452"/>
          <a:ext cx="1988820" cy="137755"/>
        </a:xfrm>
        <a:prstGeom prst="corner">
          <a:avLst>
            <a:gd name="adj1" fmla="val 1000"/>
            <a:gd name="adj2" fmla="val 1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6545795" y="2872740"/>
          <a:ext cx="1721941" cy="66294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rtlCol="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Distribution Partnerships</a:t>
          </a:r>
          <a:endParaRPr lang="de-DE" sz="1300" kern="1200" noProof="0" dirty="0"/>
        </a:p>
      </dsp:txBody>
      <dsp:txXfrm>
        <a:off x="6711530" y="2872740"/>
        <a:ext cx="1390471" cy="662940"/>
      </dsp:txXfrm>
    </dsp:sp>
    <dsp:sp modelId="{B73D2BBA-574C-491E-A31C-8B6EA5CC871A}">
      <dsp:nvSpPr>
        <dsp:cNvPr id="0" name=""/>
        <dsp:cNvSpPr/>
      </dsp:nvSpPr>
      <dsp:spPr>
        <a:xfrm>
          <a:off x="6683551" y="966573"/>
          <a:ext cx="1398216" cy="1430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b="0" i="0" u="none" kern="1200" noProof="0" dirty="0"/>
            <a:t>Wenn der Notizenbereich nicht angezeigt wird oder vollständig minimiert ist, klicken Sie in der Taskleiste unten im PowerPoint-Fenster auf „Notizen“. </a:t>
          </a:r>
          <a:endParaRPr lang="de-DE" sz="1100" kern="1200" noProof="0" dirty="0"/>
        </a:p>
      </dsp:txBody>
      <dsp:txXfrm>
        <a:off x="6683551" y="966573"/>
        <a:ext cx="1398216" cy="1430678"/>
      </dsp:txXfrm>
    </dsp:sp>
    <dsp:sp modelId="{0DD1C94E-0BDA-48AC-B2A7-760BB377AC40}">
      <dsp:nvSpPr>
        <dsp:cNvPr id="0" name=""/>
        <dsp:cNvSpPr/>
      </dsp:nvSpPr>
      <dsp:spPr>
        <a:xfrm rot="5400000">
          <a:off x="7256107" y="1809452"/>
          <a:ext cx="1988820" cy="1377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CB6B3A-55F0-42C6-AFC9-3655A67EBD82}">
      <dsp:nvSpPr>
        <dsp:cNvPr id="0" name=""/>
        <dsp:cNvSpPr/>
      </dsp:nvSpPr>
      <dsp:spPr>
        <a:xfrm>
          <a:off x="8181640" y="2872740"/>
          <a:ext cx="1721941" cy="662940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Product Expansion</a:t>
          </a:r>
          <a:endParaRPr lang="en-GB" sz="1300" kern="1200" dirty="0"/>
        </a:p>
      </dsp:txBody>
      <dsp:txXfrm>
        <a:off x="8347375" y="2872740"/>
        <a:ext cx="1390471" cy="662940"/>
      </dsp:txXfrm>
    </dsp:sp>
    <dsp:sp modelId="{A8F32B9C-B4AA-4FB5-BDCC-E114815CDEBA}">
      <dsp:nvSpPr>
        <dsp:cNvPr id="0" name=""/>
        <dsp:cNvSpPr/>
      </dsp:nvSpPr>
      <dsp:spPr>
        <a:xfrm>
          <a:off x="8319395" y="966573"/>
          <a:ext cx="1398216" cy="1430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sdasdasdfsdfsdfsdfxcv</a:t>
          </a:r>
          <a:endParaRPr lang="en-GB" sz="1100" kern="1200" dirty="0"/>
        </a:p>
      </dsp:txBody>
      <dsp:txXfrm>
        <a:off x="8319395" y="966573"/>
        <a:ext cx="1398216" cy="14306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kzentuierte Startseite – Winkelprozess"/>
  <dgm:desc val="Hiermit können Sie einen Verlauf, eine Zeitachse, aufeinanderfolgende Schritte – etwa in einer Aufgabe, einem Prozess oder einem Workflow – darstellen oder eine Bewegung bzw. Richtung hervorheben. Text der Ebene 1 wird in Winkelform angezeigt (ausgenommen die erste Form, bei der es sich um eine Startseitenform handelt), während Text der Ebene 2 unter den unsichtbaren Rechteckformen aufscheint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B121454-572C-47B6-B0F1-7CFD7D08BD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E84DF8-A565-40B7-BDF9-E1BF332F6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02A17-7AE3-4B44-889C-4D77A0FC7177}" type="datetime1">
              <a:rPr lang="de-DE" smtClean="0"/>
              <a:t>19.06.2023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0F16EA-C7BA-4258-A82D-3014F168B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BFB372-C8D6-41CE-BCAE-07EF85FF4A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EAEA9-BE18-43B6-9C4D-24166BA94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84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0ACC-C7DD-445E-BC27-71FC31906D7B}" type="datetime1">
              <a:rPr lang="de-DE" smtClean="0"/>
              <a:pPr/>
              <a:t>19.06.2023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4555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688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140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069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819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9753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8356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842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32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17" name="Inhaltsplatzhalt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1" name="Bildplatzhalt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2-Foli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fik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21" name="Grafik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23" name="Grafik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bschnittsüberschrif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Grafik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5" name="Grafik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6" name="Grafik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7" name="Grafik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1" name="Grafik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und Inhal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9" name="Grafik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1" name="Grafik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fik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sz="5400" spc="400" dirty="0">
                <a:solidFill>
                  <a:schemeClr val="bg1"/>
                </a:solidFill>
              </a:rPr>
              <a:t>PENDRAGON SUPERFOODS</a:t>
            </a:r>
            <a:br>
              <a:rPr lang="de-DE" sz="5400" spc="400" dirty="0">
                <a:solidFill>
                  <a:schemeClr val="bg1"/>
                </a:solidFill>
              </a:rPr>
            </a:br>
            <a:r>
              <a:rPr lang="de-DE" sz="5400" spc="400" dirty="0">
                <a:solidFill>
                  <a:schemeClr val="bg1"/>
                </a:solidFill>
              </a:rPr>
              <a:t>EUROPE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sz="2000" b="1" dirty="0">
                <a:solidFill>
                  <a:schemeClr val="bg1"/>
                </a:solidFill>
              </a:rPr>
              <a:t>International </a:t>
            </a:r>
            <a:r>
              <a:rPr lang="de-DE" sz="2000" b="1" dirty="0" err="1">
                <a:solidFill>
                  <a:schemeClr val="bg1"/>
                </a:solidFill>
              </a:rPr>
              <a:t>Buisness</a:t>
            </a:r>
            <a:r>
              <a:rPr lang="de-DE" b="1" dirty="0"/>
              <a:t> (DSBW 4)</a:t>
            </a:r>
            <a:endParaRPr lang="de-DE" sz="2000" b="1" dirty="0">
              <a:solidFill>
                <a:schemeClr val="bg1"/>
              </a:solidFill>
            </a:endParaRPr>
          </a:p>
          <a:p>
            <a:pPr rtl="0"/>
            <a:r>
              <a:rPr lang="de-DE" sz="2000" dirty="0">
                <a:solidFill>
                  <a:schemeClr val="bg1"/>
                </a:solidFill>
              </a:rPr>
              <a:t>Matthias Ewald</a:t>
            </a:r>
          </a:p>
          <a:p>
            <a:pPr rtl="0"/>
            <a:r>
              <a:rPr lang="de-DE" dirty="0"/>
              <a:t>Adrian Harms</a:t>
            </a:r>
            <a:endParaRPr lang="de-DE" sz="2000" dirty="0">
              <a:solidFill>
                <a:schemeClr val="bg1"/>
              </a:solidFill>
            </a:endParaRPr>
          </a:p>
          <a:p>
            <a:pPr rtl="0"/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91A29-2CA9-46CC-AD09-9E3050568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9069244" y="960120"/>
            <a:ext cx="1665812" cy="8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F8E83049-EA9A-4C54-9FD6-16F403F67A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08A4549-9719-432A-97CD-7F5FAF19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3"/>
                </a:solidFill>
              </a:rPr>
              <a:t>Environmental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3D89ABF-B3B8-4E39-8C6F-C82B00B88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3"/>
                </a:solidFill>
              </a:rPr>
              <a:t>Sustainable sourcing: </a:t>
            </a:r>
            <a:r>
              <a:rPr lang="en-GB" dirty="0"/>
              <a:t>Pendragon Snacks should consider environmentally friendly sourcing practices for their ingredients to align with growing consumer preferences for sustainable and ethical products.</a:t>
            </a:r>
          </a:p>
          <a:p>
            <a:r>
              <a:rPr lang="en-GB" b="1" dirty="0">
                <a:solidFill>
                  <a:schemeClr val="accent3"/>
                </a:solidFill>
              </a:rPr>
              <a:t>Packaging and waste management: </a:t>
            </a:r>
            <a:r>
              <a:rPr lang="en-GB" dirty="0"/>
              <a:t>Adopting eco-friendly packaging materials and promoting recycling or reusing initiatives can enhance Pendragon Snacks' environmental credentials.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D021A5A-B7A4-4A5D-9869-ED1161360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SUPERFOODS: EUROPE</a:t>
            </a:r>
          </a:p>
        </p:txBody>
      </p:sp>
      <p:sp>
        <p:nvSpPr>
          <p:cNvPr id="11" name="Datumsplatzhalter 8">
            <a:extLst>
              <a:ext uri="{FF2B5EF4-FFF2-40B4-BE49-F238E27FC236}">
                <a16:creationId xmlns:a16="http://schemas.microsoft.com/office/drawing/2014/main" id="{C640FB64-D89F-4ECE-93D8-F0E8616B07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e-DE" dirty="0"/>
              <a:t>14.06.2023</a:t>
            </a:r>
          </a:p>
        </p:txBody>
      </p:sp>
      <p:sp>
        <p:nvSpPr>
          <p:cNvPr id="12" name="Foliennummernplatzhalter 10">
            <a:extLst>
              <a:ext uri="{FF2B5EF4-FFF2-40B4-BE49-F238E27FC236}">
                <a16:creationId xmlns:a16="http://schemas.microsoft.com/office/drawing/2014/main" id="{62117874-C72E-47A9-A46F-2DAFD70A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402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Legal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4"/>
                </a:solidFill>
              </a:rPr>
              <a:t>Food regulations and standards:</a:t>
            </a:r>
            <a:r>
              <a:rPr lang="en-GB" b="1" dirty="0">
                <a:solidFill>
                  <a:srgbClr val="18A0DC"/>
                </a:solidFill>
              </a:rPr>
              <a:t> </a:t>
            </a:r>
            <a:r>
              <a:rPr lang="en-GB" dirty="0"/>
              <a:t>Comply with European Union regulations regarding food safety, labelling, and packaging, as well as any specific regulations in individual European countries.</a:t>
            </a:r>
          </a:p>
          <a:p>
            <a:r>
              <a:rPr lang="en-GB" b="1" dirty="0">
                <a:solidFill>
                  <a:schemeClr val="accent4"/>
                </a:solidFill>
              </a:rPr>
              <a:t>Intellectual property protection:</a:t>
            </a:r>
            <a:r>
              <a:rPr lang="en-GB" b="1" dirty="0">
                <a:solidFill>
                  <a:srgbClr val="18A0DC"/>
                </a:solidFill>
              </a:rPr>
              <a:t> </a:t>
            </a:r>
            <a:r>
              <a:rPr lang="en-GB" dirty="0"/>
              <a:t>Safeguard Pendragon Snacks' unique processes, recipes, and branding through appropriate trademark and patent protections.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SUPERFOODS: EUROPE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e-DE" dirty="0"/>
              <a:t>14.06.2023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165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5400" dirty="0">
                <a:solidFill>
                  <a:schemeClr val="accent4"/>
                </a:solidFill>
              </a:rPr>
              <a:t>Legal Information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709A0DA2-E530-420B-ACE1-7D645AE7D0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2315666"/>
              </p:ext>
            </p:extLst>
          </p:nvPr>
        </p:nvGraphicFramePr>
        <p:xfrm>
          <a:off x="1447800" y="2209799"/>
          <a:ext cx="9753600" cy="301088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3715394682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4203886316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1368357775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538162733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004813969"/>
                    </a:ext>
                  </a:extLst>
                </a:gridCol>
              </a:tblGrid>
              <a:tr h="602177">
                <a:tc>
                  <a:txBody>
                    <a:bodyPr/>
                    <a:lstStyle/>
                    <a:p>
                      <a:pPr rtl="0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">
                          <a:solidFill>
                            <a:schemeClr val="bg1"/>
                          </a:solidFill>
                        </a:rPr>
                        <a:t>Kategorie 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">
                          <a:solidFill>
                            <a:schemeClr val="bg1"/>
                          </a:solidFill>
                        </a:rPr>
                        <a:t>Kategorie 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">
                          <a:solidFill>
                            <a:schemeClr val="bg1"/>
                          </a:solidFill>
                        </a:rPr>
                        <a:t>Kategorie 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">
                          <a:solidFill>
                            <a:schemeClr val="bg1"/>
                          </a:solidFill>
                        </a:rPr>
                        <a:t>Kategorie 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29846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de" b="0"/>
                        <a:t>Element 1 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"/>
                        <a:t>4.5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"/>
                        <a:t>2.3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"/>
                        <a:t>1.7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"/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059026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de" b="0"/>
                        <a:t>Element 2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"/>
                        <a:t>3.2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"/>
                        <a:t>5.1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"/>
                        <a:t>4.4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"/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722433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de" b="0"/>
                        <a:t>Element 3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"/>
                        <a:t>2.1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"/>
                        <a:t>1.7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"/>
                        <a:t>2.5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"/>
                        <a:t>2.8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497281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de" b="0"/>
                        <a:t>Element 4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"/>
                        <a:t>4.5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"/>
                        <a:t>2.2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"/>
                        <a:t>1.7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de" dirty="0"/>
                        <a:t>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824203"/>
                  </a:ext>
                </a:extLst>
              </a:tr>
            </a:tbl>
          </a:graphicData>
        </a:graphic>
      </p:graphicFrame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b="1" cap="all" spc="100" smtClean="0">
                <a:solidFill>
                  <a:schemeClr val="accent2"/>
                </a:solidFill>
              </a:rPr>
              <a:t>12</a:t>
            </a:fld>
            <a:endParaRPr lang="de-DE" b="1" cap="all" spc="100">
              <a:solidFill>
                <a:schemeClr val="accent2"/>
              </a:solidFill>
            </a:endParaRPr>
          </a:p>
        </p:txBody>
      </p:sp>
      <p:sp>
        <p:nvSpPr>
          <p:cNvPr id="6" name="Datumsplatzhalter 8">
            <a:extLst>
              <a:ext uri="{FF2B5EF4-FFF2-40B4-BE49-F238E27FC236}">
                <a16:creationId xmlns:a16="http://schemas.microsoft.com/office/drawing/2014/main" id="{AE14C0B1-F9FD-43BE-A99D-4F8302713C7A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cap="all" spc="100" dirty="0">
                <a:solidFill>
                  <a:schemeClr val="accent2"/>
                </a:solidFill>
              </a:rPr>
              <a:t>14.06.2023</a:t>
            </a:r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F73F4-5943-43DE-B5FB-7EAD9AF61B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SWOT </a:t>
            </a:r>
            <a:br>
              <a:rPr lang="de-DE" dirty="0"/>
            </a:br>
            <a:r>
              <a:rPr lang="de-DE" dirty="0"/>
              <a:t>ANALYSIS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55F23A-8A26-4461-8FBA-B18CF17B7C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FOR PENDRAGON SUPERFOODS</a:t>
            </a:r>
          </a:p>
          <a:p>
            <a:r>
              <a:rPr lang="de-DE" dirty="0"/>
              <a:t>IN EUROPE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948CAC0-94E7-48DB-9E20-F770A3665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5263094" y="624054"/>
            <a:ext cx="1665812" cy="8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221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Muskulöser Arm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Strengths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Product Differentiation: </a:t>
            </a:r>
            <a:r>
              <a:rPr lang="en-GB" dirty="0"/>
              <a:t>Highlight Pendragon Snacks' unique selling proposition of offering healthy and flavourful snack options, setting it apart from competitors.</a:t>
            </a:r>
          </a:p>
          <a:p>
            <a:r>
              <a:rPr lang="en-GB" b="1" dirty="0">
                <a:solidFill>
                  <a:schemeClr val="accent2"/>
                </a:solidFill>
              </a:rPr>
              <a:t>Premium Quality:</a:t>
            </a:r>
            <a:r>
              <a:rPr lang="en-GB" b="1" dirty="0">
                <a:solidFill>
                  <a:schemeClr val="accent4"/>
                </a:solidFill>
              </a:rPr>
              <a:t> </a:t>
            </a:r>
            <a:r>
              <a:rPr lang="en-GB" dirty="0"/>
              <a:t>Emphasize the use of natural ingredients, superior taste, and strict quality control measures to establish a reputation for premium quality products.</a:t>
            </a:r>
          </a:p>
          <a:p>
            <a:r>
              <a:rPr lang="en-GB" b="1" dirty="0">
                <a:solidFill>
                  <a:schemeClr val="accent2"/>
                </a:solidFill>
              </a:rPr>
              <a:t>Process Expertise: </a:t>
            </a:r>
            <a:r>
              <a:rPr lang="en-GB" dirty="0"/>
              <a:t>Leverage the company's perfected process that allows customers to enjoy healthy snacks without compromising on flavour, demonstrating technical expertise and product innovation.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SUPERFOODS: EUROPE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e-DE" dirty="0"/>
              <a:t>14.06.2023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876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Abwärtstrend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Weaknesses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Limited Market Awareness: </a:t>
            </a:r>
            <a:r>
              <a:rPr lang="en-GB" dirty="0"/>
              <a:t>Address the challenge of limited brand recognition in the European market by investing in marketing and advertising campaigns to build awareness and credibility.</a:t>
            </a:r>
          </a:p>
          <a:p>
            <a:r>
              <a:rPr lang="en-GB" b="1" dirty="0">
                <a:solidFill>
                  <a:schemeClr val="accent1"/>
                </a:solidFill>
              </a:rPr>
              <a:t>Price Perception: </a:t>
            </a:r>
            <a:r>
              <a:rPr lang="en-GB" dirty="0"/>
              <a:t>Overcome the perception of high prices by effectively communicating the value proposition of premium quality, natural ingredients, and health benefits.</a:t>
            </a:r>
          </a:p>
          <a:p>
            <a:r>
              <a:rPr lang="en-GB" b="1" dirty="0">
                <a:solidFill>
                  <a:schemeClr val="accent1"/>
                </a:solidFill>
              </a:rPr>
              <a:t>Distribution Network: </a:t>
            </a:r>
            <a:r>
              <a:rPr lang="en-GB" dirty="0"/>
              <a:t>Develop partnerships with established distributors and retailers to ensure widespread availability of Pendragon Snacks' products across Europe.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SUPERFOODS: EUROPE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e-DE" dirty="0"/>
              <a:t>14.06.2023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20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Glühbirne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</a:rPr>
              <a:t>Opportunities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>
                <a:solidFill>
                  <a:schemeClr val="accent5"/>
                </a:solidFill>
              </a:rPr>
              <a:t>Growing Health Consciousness: </a:t>
            </a:r>
            <a:r>
              <a:rPr lang="en-GB" dirty="0"/>
              <a:t>Leverage the increasing trend of health-conscious consumers in Europe who seek healthier snacking options.</a:t>
            </a:r>
          </a:p>
          <a:p>
            <a:r>
              <a:rPr lang="en-GB" b="1" dirty="0">
                <a:solidFill>
                  <a:schemeClr val="accent5"/>
                </a:solidFill>
              </a:rPr>
              <a:t>Market Expansion: </a:t>
            </a:r>
            <a:r>
              <a:rPr lang="en-GB" dirty="0"/>
              <a:t>Explore opportunities for expansion into new European markets, targeting regions with high concentrations of health-conscious, middle to upper-class consumers.</a:t>
            </a:r>
          </a:p>
          <a:p>
            <a:r>
              <a:rPr lang="en-GB" b="1" dirty="0">
                <a:solidFill>
                  <a:schemeClr val="accent5"/>
                </a:solidFill>
              </a:rPr>
              <a:t>Online Retailing: </a:t>
            </a:r>
            <a:r>
              <a:rPr lang="en-GB" dirty="0"/>
              <a:t>Capitalize on the growing popularity of e-commerce platforms to reach a wider audience and offer direct-to-consumer sales.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SUPERFOODS: EUROPE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e-DE" dirty="0"/>
              <a:t>14.06.2023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9844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Feuer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3"/>
                </a:solidFill>
              </a:rPr>
              <a:t>Threats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b="1" dirty="0">
                <a:solidFill>
                  <a:schemeClr val="accent3"/>
                </a:solidFill>
              </a:rPr>
              <a:t>Intense Competition: </a:t>
            </a:r>
            <a:r>
              <a:rPr lang="en-GB" dirty="0"/>
              <a:t>Be prepared to face competition from existing snack brands that offer healthy alternatives or are expanding their product lines to cater to health-conscious consumers.</a:t>
            </a:r>
          </a:p>
          <a:p>
            <a:r>
              <a:rPr lang="en-GB" b="1" dirty="0">
                <a:solidFill>
                  <a:schemeClr val="accent3"/>
                </a:solidFill>
              </a:rPr>
              <a:t>Regulatory Compliance: </a:t>
            </a:r>
            <a:r>
              <a:rPr lang="en-GB" dirty="0"/>
              <a:t>Stay updated with European Union regulations for food safety, </a:t>
            </a:r>
            <a:r>
              <a:rPr lang="en-GB" dirty="0" err="1"/>
              <a:t>labeling</a:t>
            </a:r>
            <a:r>
              <a:rPr lang="en-GB" dirty="0"/>
              <a:t>, and packaging, as non-compliance can lead to penalties and reputational damage.</a:t>
            </a:r>
          </a:p>
          <a:p>
            <a:r>
              <a:rPr lang="en-GB" b="1" dirty="0">
                <a:solidFill>
                  <a:schemeClr val="accent3"/>
                </a:solidFill>
              </a:rPr>
              <a:t>Economic Factors: </a:t>
            </a:r>
            <a:r>
              <a:rPr lang="en-GB" dirty="0"/>
              <a:t>Monitor economic fluctuations, such as changes in consumer spending power or recessions, which may impact the purchasing </a:t>
            </a:r>
            <a:r>
              <a:rPr lang="en-GB" dirty="0" err="1"/>
              <a:t>behavior</a:t>
            </a:r>
            <a:r>
              <a:rPr lang="en-GB" dirty="0"/>
              <a:t> of health-conscious consumers.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SUPERFOODS: EUROPE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e-DE" dirty="0"/>
              <a:t>14.06.2023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0477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Playbook">
            <a:extLst>
              <a:ext uri="{FF2B5EF4-FFF2-40B4-BE49-F238E27FC236}">
                <a16:creationId xmlns:a16="http://schemas.microsoft.com/office/drawing/2014/main" id="{ADD5D793-61BD-4208-8C70-1620B0F06C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4470C02-5EF2-442A-985D-EC41AAFC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accent4"/>
                </a:solidFill>
              </a:rPr>
              <a:t>Strategy</a:t>
            </a:r>
            <a:r>
              <a:rPr lang="de-DE" dirty="0">
                <a:solidFill>
                  <a:schemeClr val="accent4"/>
                </a:solidFill>
              </a:rPr>
              <a:t>: SO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C21AF2D-66B7-4532-BE65-F8253DB4B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Strengths</a:t>
            </a:r>
            <a:endParaRPr lang="de-DE" dirty="0"/>
          </a:p>
          <a:p>
            <a:r>
              <a:rPr lang="de-DE" dirty="0" err="1"/>
              <a:t>Opportunities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F3514F-8459-4B77-AF40-42234CFB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14.06.2023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FC4E8DB-79DE-4187-B9C5-28AE57B38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PENDRAGON SUPERFOODS: EUROPE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69E3607-BAE0-4206-ACB4-40A9BB3D1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pPr rtl="0"/>
              <a:t>18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20699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528E3-B5DB-4CD9-9E3C-048A150952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MARKET ENTRY STRATEGY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8F1260B-DD50-40A6-B71E-ECE27F39C2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FOR PENDRAGON SUPERFOODS</a:t>
            </a:r>
          </a:p>
          <a:p>
            <a:r>
              <a:rPr lang="de-DE" dirty="0"/>
              <a:t>IN EUROPE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8B55C7F-171D-46AF-8464-5D6D3376A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5263094" y="624054"/>
            <a:ext cx="1665812" cy="8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937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b="1" cap="all" spc="400" dirty="0">
                <a:solidFill>
                  <a:schemeClr val="bg1"/>
                </a:solidFill>
                <a:latin typeface="+mn-lt"/>
              </a:rPr>
              <a:t>Agenda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5706" y="3127248"/>
            <a:ext cx="3171102" cy="3118104"/>
          </a:xfrm>
        </p:spPr>
        <p:txBody>
          <a:bodyPr rtlCol="0"/>
          <a:lstStyle/>
          <a:p>
            <a:pPr algn="r" rtl="0"/>
            <a:r>
              <a:rPr lang="de-DE" sz="1800" dirty="0" err="1">
                <a:solidFill>
                  <a:schemeClr val="bg1"/>
                </a:solidFill>
              </a:rPr>
              <a:t>Pendragon</a:t>
            </a:r>
            <a:r>
              <a:rPr lang="de-DE" sz="1800" dirty="0">
                <a:solidFill>
                  <a:schemeClr val="bg1"/>
                </a:solidFill>
              </a:rPr>
              <a:t> Snacks</a:t>
            </a:r>
          </a:p>
          <a:p>
            <a:pPr algn="r" rtl="0"/>
            <a:r>
              <a:rPr lang="de-DE" sz="1800" dirty="0">
                <a:solidFill>
                  <a:schemeClr val="bg1"/>
                </a:solidFill>
              </a:rPr>
              <a:t>PESTEL Analysis</a:t>
            </a:r>
          </a:p>
          <a:p>
            <a:pPr algn="r" rtl="0"/>
            <a:r>
              <a:rPr lang="de-DE" sz="1800" dirty="0">
                <a:solidFill>
                  <a:schemeClr val="bg1"/>
                </a:solidFill>
              </a:rPr>
              <a:t>Market Entry </a:t>
            </a:r>
            <a:r>
              <a:rPr lang="de-DE" sz="1800" dirty="0" err="1">
                <a:solidFill>
                  <a:schemeClr val="bg1"/>
                </a:solidFill>
              </a:rPr>
              <a:t>Strategy</a:t>
            </a:r>
            <a:endParaRPr lang="de-DE" sz="1800" dirty="0">
              <a:solidFill>
                <a:schemeClr val="bg1"/>
              </a:solidFill>
            </a:endParaRPr>
          </a:p>
          <a:p>
            <a:pPr algn="r" rtl="0"/>
            <a:r>
              <a:rPr lang="de-DE" sz="1800" dirty="0" err="1">
                <a:solidFill>
                  <a:schemeClr val="bg1"/>
                </a:solidFill>
              </a:rPr>
              <a:t>Conclusion</a:t>
            </a:r>
            <a:endParaRPr lang="de-DE" sz="1800" dirty="0">
              <a:solidFill>
                <a:schemeClr val="bg1"/>
              </a:solidFill>
            </a:endParaRPr>
          </a:p>
        </p:txBody>
      </p:sp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>
          <a:xfrm>
            <a:off x="1028384" y="3127248"/>
            <a:ext cx="5346962" cy="2665863"/>
          </a:xfrm>
        </p:spPr>
      </p:pic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853232" y="1633935"/>
            <a:ext cx="3398105" cy="365125"/>
          </a:xfrm>
        </p:spPr>
        <p:txBody>
          <a:bodyPr rtlCol="0"/>
          <a:lstStyle/>
          <a:p>
            <a:r>
              <a:rPr lang="de-DE" dirty="0"/>
              <a:t>PENDRAGON SUPERFOODS: Europe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F3D0A964-4CCD-4BBF-8748-5B1E40FF6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9069244" y="960120"/>
            <a:ext cx="1665812" cy="8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dirty="0"/>
              <a:t>Entry </a:t>
            </a:r>
            <a:r>
              <a:rPr lang="de-DE" dirty="0" err="1"/>
              <a:t>Process</a:t>
            </a:r>
            <a:endParaRPr lang="de-DE" dirty="0"/>
          </a:p>
        </p:txBody>
      </p:sp>
      <p:graphicFrame>
        <p:nvGraphicFramePr>
          <p:cNvPr id="14" name="Inhaltsplatzhalter 6" descr="SmartArt-Zeitachse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9172696"/>
              </p:ext>
            </p:extLst>
          </p:nvPr>
        </p:nvGraphicFramePr>
        <p:xfrm>
          <a:off x="1447800" y="1325880"/>
          <a:ext cx="9906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A65A0538-E3A6-4610-92A8-58B5E21F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b="1" cap="all" spc="100" smtClean="0">
                <a:solidFill>
                  <a:schemeClr val="accent2"/>
                </a:solidFill>
              </a:rPr>
              <a:t>20</a:t>
            </a:fld>
            <a:endParaRPr lang="de-DE" b="1" cap="all" spc="100" dirty="0">
              <a:solidFill>
                <a:schemeClr val="accent2"/>
              </a:solidFill>
            </a:endParaRPr>
          </a:p>
        </p:txBody>
      </p:sp>
      <p:sp>
        <p:nvSpPr>
          <p:cNvPr id="12" name="Datumsplatzhalter 8">
            <a:extLst>
              <a:ext uri="{FF2B5EF4-FFF2-40B4-BE49-F238E27FC236}">
                <a16:creationId xmlns:a16="http://schemas.microsoft.com/office/drawing/2014/main" id="{AE509A3D-E9D8-4B12-8159-3EC2203C5E8D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cap="all" spc="100" dirty="0">
                <a:solidFill>
                  <a:schemeClr val="accent2"/>
                </a:solidFill>
              </a:rPr>
              <a:t>14.06.2023</a:t>
            </a:r>
          </a:p>
        </p:txBody>
      </p:sp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Muskulöser Arm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2"/>
                </a:solidFill>
              </a:rPr>
              <a:t>Product Differentiation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Emphasize Pendragon Snacks' unique selling proposition of offering healthy and </a:t>
            </a:r>
            <a:r>
              <a:rPr lang="en-GB" dirty="0" err="1"/>
              <a:t>flavorful</a:t>
            </a:r>
            <a:r>
              <a:rPr lang="en-GB" dirty="0"/>
              <a:t> snack options.</a:t>
            </a:r>
          </a:p>
          <a:p>
            <a:r>
              <a:rPr lang="en-GB" dirty="0"/>
              <a:t>Highlight the use of natural ingredients, superior taste, and strict quality control measures to establish a reputation for premium quality products.</a:t>
            </a:r>
          </a:p>
          <a:p>
            <a:r>
              <a:rPr lang="en-GB" dirty="0"/>
              <a:t>Leverage these strengths to position Pendragon Snacks as the go-to brand for health-conscious consumers seeking indulgent yet healthy snacking options.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SUPERFOODS: EUROPE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e-DE" dirty="0"/>
              <a:t>14.06.2023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3674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Abwärtstrend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/>
                </a:solidFill>
              </a:rPr>
              <a:t>Market Expansion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Capitalize on the growing health-consciousness trend among consumers in Europe by expanding into new markets and regions with high concentrations of health-conscious, middle to upper-class consumers.</a:t>
            </a:r>
          </a:p>
          <a:p>
            <a:r>
              <a:rPr lang="en-GB" dirty="0"/>
              <a:t>Conduct market research to identify target markets where Pendragon Snacks can effectively cater to the preferences and demands of health-conscious consumers.</a:t>
            </a:r>
          </a:p>
          <a:p>
            <a:r>
              <a:rPr lang="en-GB" dirty="0"/>
              <a:t>Tailor marketing efforts and product offerings to address the specific needs and preferences of each market segment.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SUPERFOODS: EUROPE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e-DE" dirty="0"/>
              <a:t>14.06.2023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276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Glühbirne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Online Retailing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Leverage the power of e-commerce platforms to reach a wider audience and offer direct-to-consumer sales.</a:t>
            </a:r>
          </a:p>
          <a:p>
            <a:r>
              <a:rPr lang="en-GB" dirty="0"/>
              <a:t>Invest in building a user-friendly and visually appealing online store that showcases Pendragon Snacks' product range and highlights their premium quality and health benefits.</a:t>
            </a:r>
          </a:p>
          <a:p>
            <a:r>
              <a:rPr lang="en-GB" dirty="0"/>
              <a:t>Implement effective digital marketing strategies to drive traffic to the online store, engage with health-conscious consumers through social media platforms, and leverage online influencers to endorse the brand.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SUPERFOODS: EUROPE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e-DE" dirty="0"/>
              <a:t>14.06.2023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0192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Feuer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5"/>
                </a:solidFill>
              </a:rPr>
              <a:t>Brand Building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Allocate resources towards targeted marketing campaigns that build brand awareness and communicate Pendragon Snacks' strengths in offering healthy yet </a:t>
            </a:r>
            <a:r>
              <a:rPr lang="en-GB" dirty="0" err="1"/>
              <a:t>flavorful</a:t>
            </a:r>
            <a:r>
              <a:rPr lang="en-GB" dirty="0"/>
              <a:t> snacks.</a:t>
            </a:r>
          </a:p>
          <a:p>
            <a:r>
              <a:rPr lang="en-GB" dirty="0"/>
              <a:t>Highlight the unique selling points, such as the perfected process that allows for delicious snacks packed with natural goodness.</a:t>
            </a:r>
          </a:p>
          <a:p>
            <a:r>
              <a:rPr lang="en-GB" dirty="0"/>
              <a:t>Collaborate with health and wellness influencers, nutritionists, and fitness experts to amplify the brand's message and engage with the target audience.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SUPERFOODS: EUROPE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e-DE" dirty="0"/>
              <a:t>14.06.2023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87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Feuer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3"/>
                </a:solidFill>
              </a:rPr>
              <a:t>Distribution Partnerships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Form strategic partnerships with established distributors, specialty health food stores, and premium supermarkets to ensure broad market reach and accessibility.</a:t>
            </a:r>
          </a:p>
          <a:p>
            <a:r>
              <a:rPr lang="en-GB" dirty="0"/>
              <a:t>Focus on channels that are frequented by health-conscious consumers, ensuring that Pendragon Snacks' products are available in locations that align with the target market's shopping habits.</a:t>
            </a:r>
          </a:p>
          <a:p>
            <a:r>
              <a:rPr lang="en-GB" dirty="0"/>
              <a:t>Leverage partnerships to showcase the premium positioning and quality of Pendragon Snacks' products through in-store displays, promotions, and sampling opportunities.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SUPERFOODS: EUROPE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e-DE" dirty="0"/>
              <a:t>14.06.2023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3615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Schere">
            <a:extLst>
              <a:ext uri="{FF2B5EF4-FFF2-40B4-BE49-F238E27FC236}">
                <a16:creationId xmlns:a16="http://schemas.microsoft.com/office/drawing/2014/main" id="{ADD5D793-61BD-4208-8C70-1620B0F06C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4470C02-5EF2-442A-985D-EC41AAFC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>
                <a:solidFill>
                  <a:schemeClr val="accent4"/>
                </a:solidFill>
              </a:rPr>
              <a:t>Product</a:t>
            </a:r>
            <a:r>
              <a:rPr lang="de-DE" dirty="0">
                <a:solidFill>
                  <a:schemeClr val="accent4"/>
                </a:solidFill>
              </a:rPr>
              <a:t> Expansion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C21AF2D-66B7-4532-BE65-F8253DB4B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Stay ahead of the competition by continuously innovating and introducing new </a:t>
            </a:r>
            <a:r>
              <a:rPr lang="en-GB" dirty="0" err="1"/>
              <a:t>flavors</a:t>
            </a:r>
            <a:r>
              <a:rPr lang="en-GB" dirty="0"/>
              <a:t> and product variations that cater to evolving consumer preferences.</a:t>
            </a:r>
          </a:p>
          <a:p>
            <a:r>
              <a:rPr lang="en-GB" dirty="0"/>
              <a:t>Regularly gather customer feedback and conduct market research to identify emerging trends and opportunities for product line expansion.</a:t>
            </a:r>
          </a:p>
          <a:p>
            <a:r>
              <a:rPr lang="en-GB" dirty="0"/>
              <a:t>Position Pendragon Snacks as a brand that understands and anticipates the needs of health-conscious consumers, offering a wide range of enticing options.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F3514F-8459-4B77-AF40-42234CFB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14.06.2023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FC4E8DB-79DE-4187-B9C5-28AE57B38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PENDRAGON SUPERFOODS: EUROPE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69E3607-BAE0-4206-ACB4-40A9BB3D1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pPr rtl="0"/>
              <a:t>26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86987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F73F4-5943-43DE-B5FB-7EAD9AF61B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55F23A-8A26-4461-8FBA-B18CF17B7C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FOR PENDRAGON SUPERFOODS</a:t>
            </a:r>
          </a:p>
          <a:p>
            <a:r>
              <a:rPr lang="de-DE" dirty="0"/>
              <a:t>IN EUROPE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20F6EF6-6164-4FE7-B68C-DA24CAC0D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5263094" y="624054"/>
            <a:ext cx="1665812" cy="8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689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04672"/>
            <a:ext cx="4962144" cy="886968"/>
          </a:xfrm>
        </p:spPr>
        <p:txBody>
          <a:bodyPr rtlCol="0">
            <a:noAutofit/>
          </a:bodyPr>
          <a:lstStyle/>
          <a:p>
            <a:pPr rtl="0"/>
            <a:r>
              <a:rPr lang="de-DE" sz="4000" dirty="0" err="1"/>
              <a:t>Conclusion</a:t>
            </a:r>
            <a:endParaRPr lang="de-DE" sz="4000" dirty="0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85000" lnSpcReduction="20000"/>
          </a:bodyPr>
          <a:lstStyle/>
          <a:p>
            <a:r>
              <a:rPr lang="en-GB" dirty="0"/>
              <a:t>Pendragon Snacks is well-positioned to enter the European market and target health-conscious consumers. </a:t>
            </a:r>
          </a:p>
          <a:p>
            <a:r>
              <a:rPr lang="en-GB" dirty="0"/>
              <a:t>With a focus on product differentiation, premium quality, and market expansion opportunities, the brand can capture the attention of this growing consumer segment. </a:t>
            </a:r>
          </a:p>
          <a:p>
            <a:r>
              <a:rPr lang="en-GB" dirty="0"/>
              <a:t>By leveraging online retailing, strategic partnerships, and targeted marketing, Pendragon Snacks can establish a strong presence. </a:t>
            </a:r>
          </a:p>
          <a:p>
            <a:r>
              <a:rPr lang="en-GB" dirty="0"/>
              <a:t>Continuous innovation and a deep understanding of consumer preferences will drive long-term success in the European market, positioning Pendragon Snacks as a trusted brand for indulgent and healthy snacking options.</a:t>
            </a:r>
          </a:p>
        </p:txBody>
      </p:sp>
      <p:pic>
        <p:nvPicPr>
          <p:cNvPr id="22" name="Bildplatzhalter 21" descr="Berge kurz vor der Abenddämmerung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3" b="63"/>
          <a:stretch/>
        </p:blipFill>
        <p:spPr/>
      </p:pic>
      <p:pic>
        <p:nvPicPr>
          <p:cNvPr id="18" name="Bildplatzhalter 17" descr="Berge im Sonnenuntergang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77" b="177"/>
          <a:stretch/>
        </p:blipFill>
        <p:spPr/>
      </p:pic>
      <p:pic>
        <p:nvPicPr>
          <p:cNvPr id="20" name="Bildplatzhalter 19" descr="Berge im Sonnenuntergang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209" b="209"/>
          <a:stretch/>
        </p:blipFill>
        <p:spPr/>
      </p:pic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de-DE" dirty="0"/>
              <a:t>PENDRAGON SUPERFOODS: Europe</a:t>
            </a:r>
          </a:p>
        </p:txBody>
      </p:sp>
      <p:sp>
        <p:nvSpPr>
          <p:cNvPr id="24" name="Foliennummernplatzhalt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liennummernplatzhalt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29</a:t>
            </a:fld>
            <a:endParaRPr lang="de-DE"/>
          </a:p>
        </p:txBody>
      </p:sp>
      <p:pic>
        <p:nvPicPr>
          <p:cNvPr id="9" name="Bildplatzhalter 8" descr="Berge im Sonnenuntergang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Bildplatzhalter 10" descr="Berge im Sonnenuntergang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de-DE" dirty="0"/>
              <a:t>Matthias Ewald</a:t>
            </a:r>
          </a:p>
          <a:p>
            <a:pPr rtl="0"/>
            <a:r>
              <a:rPr lang="de-DE" dirty="0"/>
              <a:t>Adrian Harms</a:t>
            </a:r>
          </a:p>
          <a:p>
            <a:pPr rtl="0"/>
            <a:endParaRPr lang="de-DE" dirty="0"/>
          </a:p>
        </p:txBody>
      </p:sp>
      <p:pic>
        <p:nvPicPr>
          <p:cNvPr id="15" name="Bildplatzhalter 14" descr="Berge kurz vor der Abenddämmerung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Bildplatzhalter 12" descr="Berge unter dem Nachthimmel kurz vor der Morgendämmerung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384804B8-5EC6-443E-99B8-74A070DB3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853232" y="1633935"/>
            <a:ext cx="3398105" cy="365125"/>
          </a:xfrm>
        </p:spPr>
        <p:txBody>
          <a:bodyPr rtlCol="0"/>
          <a:lstStyle/>
          <a:p>
            <a:r>
              <a:rPr lang="de-DE" dirty="0"/>
              <a:t>PENDRAGON SUPERFOODS: Europe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5B2C3C2-535A-40E1-9636-14D040175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9069244" y="960120"/>
            <a:ext cx="1665812" cy="8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de-DE" sz="5400" dirty="0" err="1"/>
              <a:t>Pendragon</a:t>
            </a:r>
            <a:r>
              <a:rPr lang="de-DE" sz="5400" dirty="0"/>
              <a:t> Snacks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r>
              <a:rPr lang="en-GB" dirty="0"/>
              <a:t>New Zealand based producer and marketer of healthy snack food</a:t>
            </a:r>
          </a:p>
          <a:p>
            <a:r>
              <a:rPr lang="en-GB" dirty="0"/>
              <a:t>product line consists of low fat, low sodium crisps and flavoured nuts </a:t>
            </a:r>
          </a:p>
          <a:p>
            <a:r>
              <a:rPr lang="en-GB" dirty="0"/>
              <a:t>healthy snacks that are still packed with flavour</a:t>
            </a:r>
          </a:p>
          <a:p>
            <a:r>
              <a:rPr lang="en-GB" dirty="0"/>
              <a:t>target customers are health conscious, middle to upper-class consumers</a:t>
            </a:r>
          </a:p>
          <a:p>
            <a:r>
              <a:rPr lang="en-GB" dirty="0"/>
              <a:t>premium price of NZD 4.99 per 175g pack for crisps and NZD 4.49 for a 130g pack of flavoured nuts</a:t>
            </a:r>
            <a:endParaRPr lang="de-DE" dirty="0"/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dirty="0"/>
              <a:t>14.06.2023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de-DE" dirty="0"/>
              <a:t>PENDRAGON SUPERFOODS: EUROPE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b="1" cap="all" spc="400" dirty="0">
                <a:solidFill>
                  <a:schemeClr val="bg1"/>
                </a:solidFill>
                <a:latin typeface="+mn-lt"/>
              </a:rPr>
              <a:t>PESTEL </a:t>
            </a:r>
            <a:br>
              <a:rPr lang="de-DE" b="1" cap="all" spc="400" dirty="0">
                <a:solidFill>
                  <a:schemeClr val="bg1"/>
                </a:solidFill>
                <a:latin typeface="+mn-lt"/>
              </a:rPr>
            </a:br>
            <a:r>
              <a:rPr lang="de-DE" b="1" cap="all" spc="400" dirty="0">
                <a:solidFill>
                  <a:schemeClr val="bg1"/>
                </a:solidFill>
                <a:latin typeface="+mn-lt"/>
              </a:rPr>
              <a:t>Analysis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de-DE" sz="2000" dirty="0">
              <a:solidFill>
                <a:schemeClr val="bg1"/>
              </a:solidFill>
            </a:endParaRPr>
          </a:p>
          <a:p>
            <a:pPr rtl="0"/>
            <a:r>
              <a:rPr lang="de-DE" sz="2000" dirty="0">
                <a:solidFill>
                  <a:schemeClr val="bg1"/>
                </a:solidFill>
              </a:rPr>
              <a:t>FOR PENDRAGON SUPERFOODS</a:t>
            </a:r>
          </a:p>
          <a:p>
            <a:pPr rtl="0"/>
            <a:r>
              <a:rPr lang="de-DE" dirty="0"/>
              <a:t>IN EUROPE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EA5212D-065D-462C-B47D-43F654931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5263094" y="624054"/>
            <a:ext cx="1665812" cy="8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 descr="Ein Bild, das draußen, Regen, Natur, Menschenmenge enthält.&#10;&#10;Automatisch generierte Beschreibung">
            <a:extLst>
              <a:ext uri="{FF2B5EF4-FFF2-40B4-BE49-F238E27FC236}">
                <a16:creationId xmlns:a16="http://schemas.microsoft.com/office/drawing/2014/main" id="{291AD3C0-5B91-41B1-855B-C1E3197886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CE4BE9AE-C07C-4008-B874-E9E31C402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Political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6EF56B9-2914-49AD-A361-EA301E653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Trade policies and agreements: </a:t>
            </a:r>
            <a:r>
              <a:rPr lang="en-GB" dirty="0"/>
              <a:t>Evaluate any potential trade barriers, tariffs, or restrictions that may impact importing and exporting between countries within Europe.</a:t>
            </a:r>
          </a:p>
          <a:p>
            <a:r>
              <a:rPr lang="en-GB" b="1" dirty="0">
                <a:solidFill>
                  <a:schemeClr val="accent2"/>
                </a:solidFill>
              </a:rPr>
              <a:t>Taxation policies: </a:t>
            </a:r>
            <a:r>
              <a:rPr lang="en-GB" dirty="0"/>
              <a:t>Consider the impact of tax rates on food products in different European countries, as they can affect pricing and profitability.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20641525-BC2C-4E85-86E8-A3E2B8285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SUPERFOODS: EUROPE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521D434-A62F-42F8-9B85-E6FB285569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e-DE" dirty="0"/>
              <a:t>14.06.2023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8C8012B-3A97-445C-B11A-DF9334001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0007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 descr="Ein Bild, das draußen, Regen, Natur, Menschenmenge enthält.&#10;&#10;Automatisch generierte Beschreibung">
            <a:extLst>
              <a:ext uri="{FF2B5EF4-FFF2-40B4-BE49-F238E27FC236}">
                <a16:creationId xmlns:a16="http://schemas.microsoft.com/office/drawing/2014/main" id="{F31496EC-6FA8-4F19-B25C-3C27414077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CE4BE9AE-C07C-4008-B874-E9E31C402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/>
                </a:solidFill>
              </a:rPr>
              <a:t>Economic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6EF56B9-2914-49AD-A361-EA301E653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Consumer purchasing power: </a:t>
            </a:r>
            <a:r>
              <a:rPr lang="en-GB" dirty="0"/>
              <a:t>Pendragon Snacks targets middle to upper-class consumers, so economic factors such as disposable income and spending habits will influence the demand for their premium-priced products.</a:t>
            </a:r>
          </a:p>
          <a:p>
            <a:r>
              <a:rPr lang="en-GB" b="1" dirty="0">
                <a:solidFill>
                  <a:schemeClr val="accent6"/>
                </a:solidFill>
              </a:rPr>
              <a:t>Economic stability: </a:t>
            </a:r>
            <a:r>
              <a:rPr lang="en-GB" dirty="0"/>
              <a:t>Assess the economic stability of target countries in Europe to determine the feasibility of market entry and potential market growth.</a:t>
            </a:r>
          </a:p>
        </p:txBody>
      </p:sp>
      <p:sp>
        <p:nvSpPr>
          <p:cNvPr id="7" name="Datumsplatzhalter 8">
            <a:extLst>
              <a:ext uri="{FF2B5EF4-FFF2-40B4-BE49-F238E27FC236}">
                <a16:creationId xmlns:a16="http://schemas.microsoft.com/office/drawing/2014/main" id="{CEAC6305-344A-401D-89CF-5D6D0A00BC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e-DE" dirty="0"/>
              <a:t>14.06.2023</a:t>
            </a:r>
          </a:p>
        </p:txBody>
      </p:sp>
      <p:sp>
        <p:nvSpPr>
          <p:cNvPr id="8" name="Foliennummernplatzhalter 10">
            <a:extLst>
              <a:ext uri="{FF2B5EF4-FFF2-40B4-BE49-F238E27FC236}">
                <a16:creationId xmlns:a16="http://schemas.microsoft.com/office/drawing/2014/main" id="{F59F048C-1546-41CB-81A2-D4C07E2E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6</a:t>
            </a:fld>
            <a:endParaRPr lang="de-DE" dirty="0"/>
          </a:p>
        </p:txBody>
      </p:sp>
      <p:sp>
        <p:nvSpPr>
          <p:cNvPr id="9" name="Fußzeilenplatzhalter 9">
            <a:extLst>
              <a:ext uri="{FF2B5EF4-FFF2-40B4-BE49-F238E27FC236}">
                <a16:creationId xmlns:a16="http://schemas.microsoft.com/office/drawing/2014/main" id="{CBB7632F-7E22-4B13-AFE7-9F6C759EE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SUPERFOODS: EUROPE</a:t>
            </a:r>
          </a:p>
        </p:txBody>
      </p:sp>
    </p:spTree>
    <p:extLst>
      <p:ext uri="{BB962C8B-B14F-4D97-AF65-F5344CB8AC3E}">
        <p14:creationId xmlns:p14="http://schemas.microsoft.com/office/powerpoint/2010/main" val="3283859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CF876D32-3204-4FEA-972D-3E052E0078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B15CF19-72A9-4764-B8D9-3E27FBBC0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Social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FCF067-081D-44D6-948C-B7046AED8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Health consciousness: </a:t>
            </a:r>
            <a:r>
              <a:rPr lang="en-GB" dirty="0"/>
              <a:t>Understand the prevalence and importance of health-conscious lifestyles among the middle to upper-class demographic in Europe.</a:t>
            </a:r>
          </a:p>
          <a:p>
            <a:r>
              <a:rPr lang="en-GB" b="1" dirty="0">
                <a:solidFill>
                  <a:schemeClr val="accent1"/>
                </a:solidFill>
              </a:rPr>
              <a:t>Cultural preferences: </a:t>
            </a:r>
            <a:r>
              <a:rPr lang="en-GB" dirty="0"/>
              <a:t>Recognize cultural nuances and preferences related to snacking habits, flavours, and ingredient choices in different European countries.</a:t>
            </a:r>
          </a:p>
        </p:txBody>
      </p:sp>
      <p:sp>
        <p:nvSpPr>
          <p:cNvPr id="8" name="Datumsplatzhalter 8">
            <a:extLst>
              <a:ext uri="{FF2B5EF4-FFF2-40B4-BE49-F238E27FC236}">
                <a16:creationId xmlns:a16="http://schemas.microsoft.com/office/drawing/2014/main" id="{70E8C340-3F3D-4E1A-A933-EC27FE3E12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e-DE" dirty="0"/>
              <a:t>14.06.2023</a:t>
            </a:r>
          </a:p>
        </p:txBody>
      </p:sp>
      <p:sp>
        <p:nvSpPr>
          <p:cNvPr id="9" name="Foliennummernplatzhalter 10">
            <a:extLst>
              <a:ext uri="{FF2B5EF4-FFF2-40B4-BE49-F238E27FC236}">
                <a16:creationId xmlns:a16="http://schemas.microsoft.com/office/drawing/2014/main" id="{62A2525E-09BD-478A-BEED-260E128F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7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88414B49-D04F-414A-8DB2-FA782C1C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SUPERFOODS: EUROPE</a:t>
            </a:r>
          </a:p>
        </p:txBody>
      </p:sp>
    </p:spTree>
    <p:extLst>
      <p:ext uri="{BB962C8B-B14F-4D97-AF65-F5344CB8AC3E}">
        <p14:creationId xmlns:p14="http://schemas.microsoft.com/office/powerpoint/2010/main" val="2269269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5400" dirty="0" err="1">
                <a:solidFill>
                  <a:schemeClr val="accent1"/>
                </a:solidFill>
              </a:rPr>
              <a:t>Social</a:t>
            </a:r>
            <a:r>
              <a:rPr lang="de-DE" sz="5400" dirty="0">
                <a:solidFill>
                  <a:schemeClr val="accent1"/>
                </a:solidFill>
              </a:rPr>
              <a:t> Channels</a:t>
            </a:r>
          </a:p>
        </p:txBody>
      </p:sp>
      <p:graphicFrame>
        <p:nvGraphicFramePr>
          <p:cNvPr id="8" name="Inhaltsplatzhalter 7" descr="Diagramm">
            <a:extLst>
              <a:ext uri="{FF2B5EF4-FFF2-40B4-BE49-F238E27FC236}">
                <a16:creationId xmlns:a16="http://schemas.microsoft.com/office/drawing/2014/main" id="{314209B2-7DC1-4F18-AD3E-91CE29A677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2280619"/>
              </p:ext>
            </p:extLst>
          </p:nvPr>
        </p:nvGraphicFramePr>
        <p:xfrm>
          <a:off x="1447800" y="2185945"/>
          <a:ext cx="9906000" cy="3650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b="1" cap="all" spc="100" smtClean="0">
                <a:solidFill>
                  <a:schemeClr val="accent2"/>
                </a:solidFill>
              </a:rPr>
              <a:t>8</a:t>
            </a:fld>
            <a:endParaRPr lang="de-DE" b="1" cap="all" spc="100" dirty="0">
              <a:solidFill>
                <a:schemeClr val="accent2"/>
              </a:solidFill>
            </a:endParaRPr>
          </a:p>
        </p:txBody>
      </p:sp>
      <p:sp>
        <p:nvSpPr>
          <p:cNvPr id="6" name="Datumsplatzhalter 8">
            <a:extLst>
              <a:ext uri="{FF2B5EF4-FFF2-40B4-BE49-F238E27FC236}">
                <a16:creationId xmlns:a16="http://schemas.microsoft.com/office/drawing/2014/main" id="{6DB702EA-402B-464A-98C6-A1D3F906DFBF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cap="all" spc="100" dirty="0">
                <a:solidFill>
                  <a:schemeClr val="accent2"/>
                </a:solidFill>
              </a:rPr>
              <a:t>14.06.2023</a:t>
            </a: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93FCED39-8237-4C82-923F-B327E6DE88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E02072B-078E-4BB4-96F0-E8FBBB894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5"/>
                </a:solidFill>
              </a:rPr>
              <a:t>Technological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BDF8B61-B8A1-428D-80F1-F9783DC6E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5"/>
                </a:solidFill>
              </a:rPr>
              <a:t>Digital adoption: </a:t>
            </a:r>
            <a:r>
              <a:rPr lang="en-GB" dirty="0"/>
              <a:t>Leverage the high digital adoption rates in Europe to implement effective digital marketing strategies, e-commerce platforms, and online distribution channels.</a:t>
            </a:r>
          </a:p>
          <a:p>
            <a:r>
              <a:rPr lang="en-GB" b="1" dirty="0">
                <a:solidFill>
                  <a:schemeClr val="accent5"/>
                </a:solidFill>
              </a:rPr>
              <a:t>Product</a:t>
            </a:r>
            <a:r>
              <a:rPr lang="en-GB" b="1" dirty="0">
                <a:solidFill>
                  <a:srgbClr val="ABCB2A"/>
                </a:solidFill>
              </a:rPr>
              <a:t> </a:t>
            </a:r>
            <a:r>
              <a:rPr lang="en-GB" b="1" dirty="0">
                <a:solidFill>
                  <a:schemeClr val="accent5"/>
                </a:solidFill>
              </a:rPr>
              <a:t>innovation: </a:t>
            </a:r>
            <a:r>
              <a:rPr lang="en-GB" dirty="0"/>
              <a:t>Stay at the forefront of technological advancements in food processing, packaging, and distribution to continually improve product quality, freshness, and convenience.</a:t>
            </a:r>
          </a:p>
          <a:p>
            <a:endParaRPr lang="en-GB" dirty="0"/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E08C6398-F0ED-4C4D-B66A-574F086FA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SUPERFOODS: EUROPE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3AACEC8-1566-45B0-81E3-F7FCC40A42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e-DE" dirty="0"/>
              <a:t>14.06.2023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E5C76001-4CB8-4C28-9F55-552759C39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693528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0_TF89338750_Win32_OJ107391201.potx" id="{C860647A-45B4-4B00-8C8D-66F72B8CC9C0}" vid="{1179A28C-4DD8-4081-9251-DBA70DDC978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{945E8E97-2AA1-4265-8A12-CF3930353EC9}tf89338750_win32</Template>
  <TotalTime>0</TotalTime>
  <Words>1564</Words>
  <Application>Microsoft Office PowerPoint</Application>
  <PresentationFormat>Breitbild</PresentationFormat>
  <Paragraphs>213</Paragraphs>
  <Slides>29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3" baseType="lpstr">
      <vt:lpstr>Arial</vt:lpstr>
      <vt:lpstr>Calibri</vt:lpstr>
      <vt:lpstr>Univers</vt:lpstr>
      <vt:lpstr>GradientUnivers</vt:lpstr>
      <vt:lpstr>PENDRAGON SUPERFOODS EUROPE</vt:lpstr>
      <vt:lpstr>Agenda</vt:lpstr>
      <vt:lpstr>Pendragon Snacks</vt:lpstr>
      <vt:lpstr>PESTEL  Analysis</vt:lpstr>
      <vt:lpstr>Political</vt:lpstr>
      <vt:lpstr>Economic</vt:lpstr>
      <vt:lpstr>Social</vt:lpstr>
      <vt:lpstr>Social Channels</vt:lpstr>
      <vt:lpstr>Technological</vt:lpstr>
      <vt:lpstr>Environmental</vt:lpstr>
      <vt:lpstr>Legal</vt:lpstr>
      <vt:lpstr>Legal Information</vt:lpstr>
      <vt:lpstr>SWOT  ANALYSIS</vt:lpstr>
      <vt:lpstr>Strengths</vt:lpstr>
      <vt:lpstr>Weaknesses</vt:lpstr>
      <vt:lpstr>Opportunities</vt:lpstr>
      <vt:lpstr>Threats</vt:lpstr>
      <vt:lpstr>Strategy: SO</vt:lpstr>
      <vt:lpstr>MARKET ENTRY STRATEGY</vt:lpstr>
      <vt:lpstr>Entry Process</vt:lpstr>
      <vt:lpstr>Product Differentiation</vt:lpstr>
      <vt:lpstr>Market Expansion </vt:lpstr>
      <vt:lpstr>Online Retailing </vt:lpstr>
      <vt:lpstr>Brand Building</vt:lpstr>
      <vt:lpstr>Distribution Partnerships</vt:lpstr>
      <vt:lpstr>Product Expansion</vt:lpstr>
      <vt:lpstr>Conclusion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PESTEL Analysis</dc:title>
  <dc:creator>Matthias Ewald</dc:creator>
  <cp:lastModifiedBy>blackcrowX</cp:lastModifiedBy>
  <cp:revision>21</cp:revision>
  <dcterms:created xsi:type="dcterms:W3CDTF">2023-06-14T13:32:03Z</dcterms:created>
  <dcterms:modified xsi:type="dcterms:W3CDTF">2023-06-19T14:52:06Z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